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8" r:id="rId3"/>
    <p:sldId id="262" r:id="rId4"/>
    <p:sldId id="293" r:id="rId5"/>
    <p:sldId id="284" r:id="rId6"/>
    <p:sldId id="257" r:id="rId7"/>
    <p:sldId id="276" r:id="rId8"/>
    <p:sldId id="299" r:id="rId9"/>
    <p:sldId id="298" r:id="rId10"/>
    <p:sldId id="274" r:id="rId11"/>
    <p:sldId id="273" r:id="rId12"/>
    <p:sldId id="300" r:id="rId13"/>
    <p:sldId id="301" r:id="rId14"/>
    <p:sldId id="302" r:id="rId15"/>
    <p:sldId id="303" r:id="rId16"/>
    <p:sldId id="260" r:id="rId17"/>
    <p:sldId id="297" r:id="rId18"/>
    <p:sldId id="256" r:id="rId19"/>
    <p:sldId id="271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CD554"/>
    <a:srgbClr val="DA87FF"/>
    <a:srgbClr val="FF9CD3"/>
    <a:srgbClr val="F25F7D"/>
    <a:srgbClr val="C03586"/>
    <a:srgbClr val="F26778"/>
    <a:srgbClr val="F2A522"/>
    <a:srgbClr val="FE705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67" autoAdjust="0"/>
    <p:restoredTop sz="94660"/>
  </p:normalViewPr>
  <p:slideViewPr>
    <p:cSldViewPr snapToGrid="0" showGuides="1">
      <p:cViewPr>
        <p:scale>
          <a:sx n="78" d="100"/>
          <a:sy n="78" d="100"/>
        </p:scale>
        <p:origin x="-96" y="-7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07245F-E679-43E5-9E0A-66233CA15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75041BA-D30F-464F-B002-36D389D82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6599C6-184F-4D04-BB65-20B77A8F7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615DC-3DD8-4870-972A-60D69C634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9073F4-21CF-479C-8613-1C944C930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236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E5654D-B876-42B9-800E-A2D9BD059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F8C202-264F-4946-A9E5-D2B4CCF2AD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B9235D-992F-4E69-B9C4-8428319F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37F75B-5251-4FD6-88B7-E33F0D07F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1F9A6A-CBAD-4C6E-BD8F-75E7AB458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480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4860AE9-C95E-4723-88CC-C877FBCFCD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6FF9469-EB7A-4541-BD41-30E5386B33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A77063-0384-4A28-B78C-344CF011C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12C47C-C337-4DF1-BC40-BF56D473B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44379F-5A92-4B73-9389-6F8758754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025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8D59C6-D772-4DCB-A23E-62C64E23F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EAFB46-BAB9-4B23-AE12-71B5C7CB3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2D5A1B-0D25-4711-BD03-7524085B8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19BC9B-647F-4310-85F1-3734556C3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FDC44F-04D0-42B2-BD1F-030086FB3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326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ECAD50-F5EA-4D1B-8313-2B0F9570F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49BCE8-02F7-471B-84F9-F28E0F0DC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9942D5-0580-4C39-A9AD-AC97664D6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884705-7F98-4EEE-990D-56F2864F9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F23FCE-ED26-4070-ABE4-E1A23C229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032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032D2A-5B74-4610-9120-7A3F9F67A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3ADDF6-5DAC-4FD0-92F4-9337A4D271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5F8B81-6609-4CD5-AACA-2589C9273C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9CE013-2212-41F3-95CE-31026386C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BCF795-1E96-45AA-89D2-7CC371BF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A44D91-EF29-4956-B531-9D3F0811E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002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1BF56A-C448-41B4-B3CD-A043D4EE2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0F1F58-260B-4A56-8BD0-2DEED9285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7C0824-D282-458C-B801-3BAE2F18D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299FBC-E60A-45ED-B105-0CEFAD1664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D7F50AC-7500-4FB1-9804-973357F31C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AD1B692-DC68-4467-B521-A1887405E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51E275F-7ADA-42FB-A4C8-B457995CA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1939F31-7D8F-4AA7-9408-4F7CF372B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448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F6E8F-6CC4-4106-BC53-8BC7AAA53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5CF924-6B70-4F56-B151-F23AC0DB4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FC83556-DEEE-4273-A434-6D705F4B5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8E3B9E-CB00-43C2-80A4-6B9912149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126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DE2119-DE79-4FFC-A42C-68E42B0E3CE2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B00FD2-FFB3-4F5A-AEA0-36BA3D441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508DDE-F977-4DDA-BCAD-2DC54923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D9262B-0502-4F1D-80EC-C8976A8D1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267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74C3C-F264-489B-BB73-8F3A9A6EB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71DB1C-DB0A-4396-B017-272811EAA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FE4EA3-E3F3-4197-B787-84EF1851C0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AC4E60-9A04-473D-8593-862240F5A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318E29-E4C1-442E-846A-1C27A66BA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90A599-A6F9-4C01-9CE9-04B7E39D2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53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19C12-CE33-4F79-B208-184B51EF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4F27F16-0CEE-48F0-A5A2-C1AE57D6D5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48897B-6D01-4F0D-9394-60BB31869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5A3AAB-ACD5-46FB-B704-AF565A750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F897-7A43-4066-A496-3071CA3849AD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2B5CEE-66AD-451C-A0BB-70B2E1B78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25EBDB-5FD3-47A3-BE88-054B3BEB2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CDEB-3DD6-4EAB-BCE9-420BD5716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327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82915DA-699B-4BBC-BB0E-9CBA0B0EB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FEE6C8-937E-40A3-8166-E7F70ED2D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2C1D44-B9CC-4A05-806A-DD84D4DD62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BF897-7A43-4066-A496-3071CA3849AD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2E717C-38E0-4EC4-8B52-DBD6C8FD1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E189A0-8AB7-48E1-84BA-E837D9A2E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9CDEB-3DD6-4EAB-BCE9-420BD5716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291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277E8B-678B-4067-98BE-1ACE2E4679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4913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2D1D15-A733-416D-A969-68F50CC466B7}"/>
              </a:ext>
            </a:extLst>
          </p:cNvPr>
          <p:cNvSpPr txBox="1"/>
          <p:nvPr/>
        </p:nvSpPr>
        <p:spPr>
          <a:xfrm>
            <a:off x="3132819" y="2671063"/>
            <a:ext cx="59263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spc="-300" dirty="0">
                <a:solidFill>
                  <a:schemeClr val="bg1"/>
                </a:solidFill>
              </a:rPr>
              <a:t>Flask</a:t>
            </a:r>
            <a:r>
              <a:rPr lang="ko-KR" altLang="en-US" sz="8000" b="1" spc="-300" dirty="0">
                <a:solidFill>
                  <a:schemeClr val="bg1"/>
                </a:solidFill>
              </a:rPr>
              <a:t> 웹 개발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04B9A2-B287-4521-9BC6-FD6725BA0160}"/>
              </a:ext>
            </a:extLst>
          </p:cNvPr>
          <p:cNvSpPr txBox="1"/>
          <p:nvPr/>
        </p:nvSpPr>
        <p:spPr>
          <a:xfrm>
            <a:off x="5223166" y="4026569"/>
            <a:ext cx="174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Python(</a:t>
            </a:r>
            <a:r>
              <a:rPr lang="ko-KR" altLang="en-US" dirty="0">
                <a:solidFill>
                  <a:schemeClr val="bg1"/>
                </a:solidFill>
              </a:rPr>
              <a:t>김형균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3D0273E-C586-43C4-989A-6F43A69D9614}"/>
              </a:ext>
            </a:extLst>
          </p:cNvPr>
          <p:cNvCxnSpPr>
            <a:cxnSpLocks/>
          </p:cNvCxnSpPr>
          <p:nvPr/>
        </p:nvCxnSpPr>
        <p:spPr>
          <a:xfrm>
            <a:off x="2991368" y="2454442"/>
            <a:ext cx="92290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C32690A-0E50-492F-B520-DF9481ED77D3}"/>
              </a:ext>
            </a:extLst>
          </p:cNvPr>
          <p:cNvSpPr txBox="1"/>
          <p:nvPr/>
        </p:nvSpPr>
        <p:spPr>
          <a:xfrm>
            <a:off x="10006664" y="6602255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131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8C0FF64-8C51-44E6-B574-248858D8FAE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"/>
            <a:ext cx="12192000" cy="685758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73A6054-1C45-4A75-BAF4-46BB87198D2C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gradFill>
            <a:gsLst>
              <a:gs pos="3261">
                <a:schemeClr val="accent5">
                  <a:alpha val="90000"/>
                </a:schemeClr>
              </a:gs>
              <a:gs pos="35000">
                <a:schemeClr val="accent1">
                  <a:alpha val="60000"/>
                </a:schemeClr>
              </a:gs>
              <a:gs pos="82000">
                <a:schemeClr val="accent4">
                  <a:alpha val="60000"/>
                </a:schemeClr>
              </a:gs>
              <a:gs pos="100000">
                <a:schemeClr val="accent3">
                  <a:alpha val="9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8C8EE4-B393-4BDF-97A3-831098B837CB}"/>
              </a:ext>
            </a:extLst>
          </p:cNvPr>
          <p:cNvSpPr txBox="1"/>
          <p:nvPr/>
        </p:nvSpPr>
        <p:spPr>
          <a:xfrm>
            <a:off x="1436605" y="1694107"/>
            <a:ext cx="1082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Part 3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C89A6D-4695-473A-829C-29CF8D4201BE}"/>
              </a:ext>
            </a:extLst>
          </p:cNvPr>
          <p:cNvSpPr txBox="1"/>
          <p:nvPr/>
        </p:nvSpPr>
        <p:spPr>
          <a:xfrm>
            <a:off x="1436605" y="2155772"/>
            <a:ext cx="3791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+mn-ea"/>
              </a:rPr>
              <a:t>추가된 기능 소개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5B3BBB2-3B0E-4407-9352-1EB6B2733841}"/>
              </a:ext>
            </a:extLst>
          </p:cNvPr>
          <p:cNvCxnSpPr>
            <a:cxnSpLocks/>
          </p:cNvCxnSpPr>
          <p:nvPr/>
        </p:nvCxnSpPr>
        <p:spPr>
          <a:xfrm>
            <a:off x="513699" y="1540042"/>
            <a:ext cx="92290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710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추가된 기능 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782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3 </a:t>
            </a:r>
            <a:endParaRPr lang="ko-KR" altLang="en-US" sz="1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014059C-E568-41C0-BE27-A3A91BD60358}"/>
              </a:ext>
            </a:extLst>
          </p:cNvPr>
          <p:cNvSpPr/>
          <p:nvPr/>
        </p:nvSpPr>
        <p:spPr>
          <a:xfrm>
            <a:off x="153796" y="1255551"/>
            <a:ext cx="4759030" cy="533155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852C4B6-58AF-4211-9363-D66876298295}"/>
              </a:ext>
            </a:extLst>
          </p:cNvPr>
          <p:cNvSpPr/>
          <p:nvPr/>
        </p:nvSpPr>
        <p:spPr>
          <a:xfrm>
            <a:off x="5489515" y="5715903"/>
            <a:ext cx="6121283" cy="88631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66883E-A9FB-46DD-B4FD-ACC3696D8FD7}"/>
              </a:ext>
            </a:extLst>
          </p:cNvPr>
          <p:cNvSpPr/>
          <p:nvPr/>
        </p:nvSpPr>
        <p:spPr>
          <a:xfrm>
            <a:off x="5473699" y="5715903"/>
            <a:ext cx="1110007" cy="886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280170-A237-4A6C-9D09-693200D36953}"/>
              </a:ext>
            </a:extLst>
          </p:cNvPr>
          <p:cNvSpPr txBox="1"/>
          <p:nvPr/>
        </p:nvSpPr>
        <p:spPr>
          <a:xfrm>
            <a:off x="6559714" y="1927207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A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E4883C-1A1D-4BE2-A466-050659FEB071}"/>
              </a:ext>
            </a:extLst>
          </p:cNvPr>
          <p:cNvSpPr txBox="1"/>
          <p:nvPr/>
        </p:nvSpPr>
        <p:spPr>
          <a:xfrm>
            <a:off x="5708565" y="5805118"/>
            <a:ext cx="6402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1.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D965D2-4877-4C62-8865-FB83FBC97661}"/>
              </a:ext>
            </a:extLst>
          </p:cNvPr>
          <p:cNvSpPr txBox="1"/>
          <p:nvPr/>
        </p:nvSpPr>
        <p:spPr>
          <a:xfrm>
            <a:off x="6599522" y="5989784"/>
            <a:ext cx="4663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 기능 구현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F8256DB-D88C-FF87-703A-EDDDFA99C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99" y="1255552"/>
            <a:ext cx="4747627" cy="533155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FE54FD3-2C9F-18EE-C834-71C184ADA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698" y="1255551"/>
            <a:ext cx="6128755" cy="398032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BECC219-1B4F-59AC-AC11-80168EF5CA0E}"/>
              </a:ext>
            </a:extLst>
          </p:cNvPr>
          <p:cNvSpPr txBox="1"/>
          <p:nvPr/>
        </p:nvSpPr>
        <p:spPr>
          <a:xfrm>
            <a:off x="805841" y="721136"/>
            <a:ext cx="390869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Node.js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기반의 웹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Full-Stack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개발자 양성 프로그램</a:t>
            </a:r>
          </a:p>
        </p:txBody>
      </p:sp>
    </p:spTree>
    <p:extLst>
      <p:ext uri="{BB962C8B-B14F-4D97-AF65-F5344CB8AC3E}">
        <p14:creationId xmlns:p14="http://schemas.microsoft.com/office/powerpoint/2010/main" val="2364066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추가된 기능 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782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3 </a:t>
            </a:r>
            <a:endParaRPr lang="ko-KR" altLang="en-US" sz="1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014059C-E568-41C0-BE27-A3A91BD60358}"/>
              </a:ext>
            </a:extLst>
          </p:cNvPr>
          <p:cNvSpPr/>
          <p:nvPr/>
        </p:nvSpPr>
        <p:spPr>
          <a:xfrm>
            <a:off x="153796" y="1255551"/>
            <a:ext cx="4759030" cy="533155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852C4B6-58AF-4211-9363-D66876298295}"/>
              </a:ext>
            </a:extLst>
          </p:cNvPr>
          <p:cNvSpPr/>
          <p:nvPr/>
        </p:nvSpPr>
        <p:spPr>
          <a:xfrm>
            <a:off x="5489515" y="5715903"/>
            <a:ext cx="6121283" cy="88631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66883E-A9FB-46DD-B4FD-ACC3696D8FD7}"/>
              </a:ext>
            </a:extLst>
          </p:cNvPr>
          <p:cNvSpPr/>
          <p:nvPr/>
        </p:nvSpPr>
        <p:spPr>
          <a:xfrm>
            <a:off x="5473699" y="5715903"/>
            <a:ext cx="1110007" cy="886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280170-A237-4A6C-9D09-693200D36953}"/>
              </a:ext>
            </a:extLst>
          </p:cNvPr>
          <p:cNvSpPr txBox="1"/>
          <p:nvPr/>
        </p:nvSpPr>
        <p:spPr>
          <a:xfrm>
            <a:off x="6559714" y="1927207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A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E4883C-1A1D-4BE2-A466-050659FEB071}"/>
              </a:ext>
            </a:extLst>
          </p:cNvPr>
          <p:cNvSpPr txBox="1"/>
          <p:nvPr/>
        </p:nvSpPr>
        <p:spPr>
          <a:xfrm>
            <a:off x="5708565" y="5805118"/>
            <a:ext cx="6402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1.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D965D2-4877-4C62-8865-FB83FBC97661}"/>
              </a:ext>
            </a:extLst>
          </p:cNvPr>
          <p:cNvSpPr txBox="1"/>
          <p:nvPr/>
        </p:nvSpPr>
        <p:spPr>
          <a:xfrm>
            <a:off x="6599522" y="5989784"/>
            <a:ext cx="4663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 기능 구현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D113A62-7CE0-E1C9-81F7-BFB8C61EE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96" y="1260188"/>
            <a:ext cx="4759030" cy="21688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985AF0B-FAF9-9E9A-7E08-9FA5E1AB6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467" y="1255551"/>
            <a:ext cx="7125378" cy="43711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8022F70-1329-9138-325B-D56290CDE144}"/>
              </a:ext>
            </a:extLst>
          </p:cNvPr>
          <p:cNvSpPr txBox="1"/>
          <p:nvPr/>
        </p:nvSpPr>
        <p:spPr>
          <a:xfrm>
            <a:off x="805841" y="721136"/>
            <a:ext cx="390869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Node.js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기반의 웹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Full-Stack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개발자 양성 프로그램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F340589-207E-1F8C-B911-A30B76C14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738" y="3551648"/>
            <a:ext cx="4735088" cy="303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477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추가된 기능 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782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3 </a:t>
            </a:r>
            <a:endParaRPr lang="ko-KR" altLang="en-US" sz="1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014059C-E568-41C0-BE27-A3A91BD60358}"/>
              </a:ext>
            </a:extLst>
          </p:cNvPr>
          <p:cNvSpPr/>
          <p:nvPr/>
        </p:nvSpPr>
        <p:spPr>
          <a:xfrm>
            <a:off x="153796" y="1255551"/>
            <a:ext cx="4759030" cy="533155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852C4B6-58AF-4211-9363-D66876298295}"/>
              </a:ext>
            </a:extLst>
          </p:cNvPr>
          <p:cNvSpPr/>
          <p:nvPr/>
        </p:nvSpPr>
        <p:spPr>
          <a:xfrm>
            <a:off x="5489515" y="5715903"/>
            <a:ext cx="6121283" cy="88631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66883E-A9FB-46DD-B4FD-ACC3696D8FD7}"/>
              </a:ext>
            </a:extLst>
          </p:cNvPr>
          <p:cNvSpPr/>
          <p:nvPr/>
        </p:nvSpPr>
        <p:spPr>
          <a:xfrm>
            <a:off x="5473699" y="5715903"/>
            <a:ext cx="1110007" cy="886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280170-A237-4A6C-9D09-693200D36953}"/>
              </a:ext>
            </a:extLst>
          </p:cNvPr>
          <p:cNvSpPr txBox="1"/>
          <p:nvPr/>
        </p:nvSpPr>
        <p:spPr>
          <a:xfrm>
            <a:off x="6559714" y="1927207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A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E4883C-1A1D-4BE2-A466-050659FEB071}"/>
              </a:ext>
            </a:extLst>
          </p:cNvPr>
          <p:cNvSpPr txBox="1"/>
          <p:nvPr/>
        </p:nvSpPr>
        <p:spPr>
          <a:xfrm>
            <a:off x="5721091" y="5805118"/>
            <a:ext cx="6402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2.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B2597B-788B-BF36-4FE5-41D2108158DC}"/>
              </a:ext>
            </a:extLst>
          </p:cNvPr>
          <p:cNvSpPr txBox="1"/>
          <p:nvPr/>
        </p:nvSpPr>
        <p:spPr>
          <a:xfrm>
            <a:off x="805841" y="721136"/>
            <a:ext cx="390869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Node.js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기반의 웹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Full-Stack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개발자 양성 프로그램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0647A8-FEA7-D79F-D658-E4B5DB0A8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96" y="1270669"/>
            <a:ext cx="4759030" cy="53315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B022AC2-871E-4500-3AC0-20C1A47C2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370" y="1270669"/>
            <a:ext cx="6831335" cy="422825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A8A4AA4-4725-06CF-66CF-D750BFC71343}"/>
              </a:ext>
            </a:extLst>
          </p:cNvPr>
          <p:cNvSpPr txBox="1"/>
          <p:nvPr/>
        </p:nvSpPr>
        <p:spPr>
          <a:xfrm>
            <a:off x="6599522" y="5989784"/>
            <a:ext cx="4663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+   Flask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에서 링크 이동하기</a:t>
            </a:r>
          </a:p>
        </p:txBody>
      </p:sp>
    </p:spTree>
    <p:extLst>
      <p:ext uri="{BB962C8B-B14F-4D97-AF65-F5344CB8AC3E}">
        <p14:creationId xmlns:p14="http://schemas.microsoft.com/office/powerpoint/2010/main" val="2800696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추가된 기능 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782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3 </a:t>
            </a:r>
            <a:endParaRPr lang="ko-KR" altLang="en-US" sz="1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014059C-E568-41C0-BE27-A3A91BD60358}"/>
              </a:ext>
            </a:extLst>
          </p:cNvPr>
          <p:cNvSpPr/>
          <p:nvPr/>
        </p:nvSpPr>
        <p:spPr>
          <a:xfrm>
            <a:off x="153796" y="1255551"/>
            <a:ext cx="4759030" cy="533155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852C4B6-58AF-4211-9363-D66876298295}"/>
              </a:ext>
            </a:extLst>
          </p:cNvPr>
          <p:cNvSpPr/>
          <p:nvPr/>
        </p:nvSpPr>
        <p:spPr>
          <a:xfrm>
            <a:off x="5489515" y="5715903"/>
            <a:ext cx="6121283" cy="88631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66883E-A9FB-46DD-B4FD-ACC3696D8FD7}"/>
              </a:ext>
            </a:extLst>
          </p:cNvPr>
          <p:cNvSpPr/>
          <p:nvPr/>
        </p:nvSpPr>
        <p:spPr>
          <a:xfrm>
            <a:off x="5473699" y="5715903"/>
            <a:ext cx="1110007" cy="886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280170-A237-4A6C-9D09-693200D36953}"/>
              </a:ext>
            </a:extLst>
          </p:cNvPr>
          <p:cNvSpPr txBox="1"/>
          <p:nvPr/>
        </p:nvSpPr>
        <p:spPr>
          <a:xfrm>
            <a:off x="6559714" y="1927207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A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E4883C-1A1D-4BE2-A466-050659FEB071}"/>
              </a:ext>
            </a:extLst>
          </p:cNvPr>
          <p:cNvSpPr txBox="1"/>
          <p:nvPr/>
        </p:nvSpPr>
        <p:spPr>
          <a:xfrm>
            <a:off x="5721091" y="5805118"/>
            <a:ext cx="6402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2.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B2597B-788B-BF36-4FE5-41D2108158DC}"/>
              </a:ext>
            </a:extLst>
          </p:cNvPr>
          <p:cNvSpPr txBox="1"/>
          <p:nvPr/>
        </p:nvSpPr>
        <p:spPr>
          <a:xfrm>
            <a:off x="805841" y="721136"/>
            <a:ext cx="390869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Node.js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기반의 웹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Full-Stack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개발자 양성 프로그램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8A4AA4-4725-06CF-66CF-D750BFC71343}"/>
              </a:ext>
            </a:extLst>
          </p:cNvPr>
          <p:cNvSpPr txBox="1"/>
          <p:nvPr/>
        </p:nvSpPr>
        <p:spPr>
          <a:xfrm>
            <a:off x="6599522" y="5989784"/>
            <a:ext cx="4663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+   Flask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에서 링크 이동하기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B05E507-D5D4-0860-A0EC-CACA7555B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226" y="1255550"/>
            <a:ext cx="6816226" cy="427568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4C3FDA0-B801-4E0C-731C-0AFD5EA595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504" r="54107" b="504"/>
          <a:stretch/>
        </p:blipFill>
        <p:spPr>
          <a:xfrm>
            <a:off x="137980" y="1224629"/>
            <a:ext cx="4759030" cy="536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453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추가된 기능 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782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3 </a:t>
            </a:r>
            <a:endParaRPr lang="ko-KR" altLang="en-US" sz="1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014059C-E568-41C0-BE27-A3A91BD60358}"/>
              </a:ext>
            </a:extLst>
          </p:cNvPr>
          <p:cNvSpPr/>
          <p:nvPr/>
        </p:nvSpPr>
        <p:spPr>
          <a:xfrm>
            <a:off x="153796" y="1255551"/>
            <a:ext cx="4759030" cy="533155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852C4B6-58AF-4211-9363-D66876298295}"/>
              </a:ext>
            </a:extLst>
          </p:cNvPr>
          <p:cNvSpPr/>
          <p:nvPr/>
        </p:nvSpPr>
        <p:spPr>
          <a:xfrm>
            <a:off x="5489515" y="5715903"/>
            <a:ext cx="6121283" cy="88631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66883E-A9FB-46DD-B4FD-ACC3696D8FD7}"/>
              </a:ext>
            </a:extLst>
          </p:cNvPr>
          <p:cNvSpPr/>
          <p:nvPr/>
        </p:nvSpPr>
        <p:spPr>
          <a:xfrm>
            <a:off x="5473699" y="5715903"/>
            <a:ext cx="1110007" cy="886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280170-A237-4A6C-9D09-693200D36953}"/>
              </a:ext>
            </a:extLst>
          </p:cNvPr>
          <p:cNvSpPr txBox="1"/>
          <p:nvPr/>
        </p:nvSpPr>
        <p:spPr>
          <a:xfrm>
            <a:off x="6559714" y="1927207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A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E4883C-1A1D-4BE2-A466-050659FEB071}"/>
              </a:ext>
            </a:extLst>
          </p:cNvPr>
          <p:cNvSpPr txBox="1"/>
          <p:nvPr/>
        </p:nvSpPr>
        <p:spPr>
          <a:xfrm>
            <a:off x="5721091" y="5805118"/>
            <a:ext cx="6402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2.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B2597B-788B-BF36-4FE5-41D2108158DC}"/>
              </a:ext>
            </a:extLst>
          </p:cNvPr>
          <p:cNvSpPr txBox="1"/>
          <p:nvPr/>
        </p:nvSpPr>
        <p:spPr>
          <a:xfrm>
            <a:off x="805841" y="721136"/>
            <a:ext cx="390869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Node.js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기반의 웹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Full-Stack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개발자 양성 프로그램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8A4AA4-4725-06CF-66CF-D750BFC71343}"/>
              </a:ext>
            </a:extLst>
          </p:cNvPr>
          <p:cNvSpPr txBox="1"/>
          <p:nvPr/>
        </p:nvSpPr>
        <p:spPr>
          <a:xfrm>
            <a:off x="6599522" y="5989784"/>
            <a:ext cx="4663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+   Flask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에서 링크 이동하기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358628-3BCE-CE2A-98E8-D4B314AC4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96" y="1255550"/>
            <a:ext cx="4759030" cy="53466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A18E3F5-8CE4-3555-F010-6411BCF2C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765" y="1254837"/>
            <a:ext cx="6958439" cy="42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769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54A30C-581D-42A1-9CD7-621A8EBA51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2021ADE-F288-4E08-9872-DDE0632AD6DE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3261">
                <a:schemeClr val="accent5">
                  <a:alpha val="90000"/>
                </a:schemeClr>
              </a:gs>
              <a:gs pos="35000">
                <a:schemeClr val="accent1">
                  <a:alpha val="60000"/>
                </a:schemeClr>
              </a:gs>
              <a:gs pos="82000">
                <a:schemeClr val="accent4">
                  <a:alpha val="60000"/>
                </a:schemeClr>
              </a:gs>
              <a:gs pos="100000">
                <a:schemeClr val="accent3">
                  <a:alpha val="9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327A0-9413-4632-B9A0-CE43DA36FF9D}"/>
              </a:ext>
            </a:extLst>
          </p:cNvPr>
          <p:cNvSpPr txBox="1"/>
          <p:nvPr/>
        </p:nvSpPr>
        <p:spPr>
          <a:xfrm>
            <a:off x="7481805" y="1694107"/>
            <a:ext cx="99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Part 4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ECC78C-B6FB-461F-AB86-DBA10AD09077}"/>
              </a:ext>
            </a:extLst>
          </p:cNvPr>
          <p:cNvSpPr txBox="1"/>
          <p:nvPr/>
        </p:nvSpPr>
        <p:spPr>
          <a:xfrm>
            <a:off x="7481805" y="2155772"/>
            <a:ext cx="3316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+mn-ea"/>
              </a:rPr>
              <a:t>차후 개발 방향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8450CE8-FE1C-4B7B-900F-8E2B64F8AA7E}"/>
              </a:ext>
            </a:extLst>
          </p:cNvPr>
          <p:cNvCxnSpPr>
            <a:cxnSpLocks/>
          </p:cNvCxnSpPr>
          <p:nvPr/>
        </p:nvCxnSpPr>
        <p:spPr>
          <a:xfrm>
            <a:off x="6558899" y="1540042"/>
            <a:ext cx="92290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518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8AD412F-9203-47DE-AA7A-8C9FC29EDE6D}"/>
              </a:ext>
            </a:extLst>
          </p:cNvPr>
          <p:cNvSpPr txBox="1"/>
          <p:nvPr/>
        </p:nvSpPr>
        <p:spPr>
          <a:xfrm>
            <a:off x="1111192" y="700733"/>
            <a:ext cx="2627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차후 개발 방향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D831133-670B-4215-A025-72BC73DCB3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0713" y="-37071"/>
            <a:ext cx="6096000" cy="685800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90C6FF4-4BAD-4E49-B89D-8AD4B6C4AB42}"/>
              </a:ext>
            </a:extLst>
          </p:cNvPr>
          <p:cNvSpPr/>
          <p:nvPr/>
        </p:nvSpPr>
        <p:spPr>
          <a:xfrm>
            <a:off x="0" y="1532689"/>
            <a:ext cx="968401" cy="879727"/>
          </a:xfrm>
          <a:prstGeom prst="rect">
            <a:avLst/>
          </a:prstGeom>
          <a:solidFill>
            <a:srgbClr val="FE7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EEAF033-8B5E-4BE3-80AB-15D69F94D814}"/>
              </a:ext>
            </a:extLst>
          </p:cNvPr>
          <p:cNvSpPr/>
          <p:nvPr/>
        </p:nvSpPr>
        <p:spPr>
          <a:xfrm>
            <a:off x="0" y="2512120"/>
            <a:ext cx="968401" cy="879727"/>
          </a:xfrm>
          <a:prstGeom prst="rect">
            <a:avLst/>
          </a:prstGeom>
          <a:solidFill>
            <a:srgbClr val="F2A5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E82185D-C805-4590-A479-130D7445C782}"/>
              </a:ext>
            </a:extLst>
          </p:cNvPr>
          <p:cNvSpPr/>
          <p:nvPr/>
        </p:nvSpPr>
        <p:spPr>
          <a:xfrm>
            <a:off x="0" y="3491551"/>
            <a:ext cx="968401" cy="879727"/>
          </a:xfrm>
          <a:prstGeom prst="rect">
            <a:avLst/>
          </a:prstGeom>
          <a:solidFill>
            <a:srgbClr val="F25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4A7E277-5F61-4C06-B9A7-FDE8CA064D51}"/>
              </a:ext>
            </a:extLst>
          </p:cNvPr>
          <p:cNvSpPr/>
          <p:nvPr/>
        </p:nvSpPr>
        <p:spPr>
          <a:xfrm>
            <a:off x="-24063" y="4470983"/>
            <a:ext cx="968401" cy="879727"/>
          </a:xfrm>
          <a:prstGeom prst="rect">
            <a:avLst/>
          </a:prstGeom>
          <a:solidFill>
            <a:srgbClr val="C03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B72CD8-B5CF-4449-9EEB-ECE21E1EA2EE}"/>
              </a:ext>
            </a:extLst>
          </p:cNvPr>
          <p:cNvSpPr txBox="1"/>
          <p:nvPr/>
        </p:nvSpPr>
        <p:spPr>
          <a:xfrm>
            <a:off x="1111193" y="1776568"/>
            <a:ext cx="4210107" cy="3919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 err="1">
                <a:latin typeface="+mn-ea"/>
              </a:rPr>
              <a:t>백엔드와</a:t>
            </a:r>
            <a:r>
              <a:rPr lang="ko-KR" altLang="en-US" spc="-150" dirty="0">
                <a:latin typeface="+mn-ea"/>
              </a:rPr>
              <a:t> 연동해서 회원가입 가능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8CEF7F-19F0-4781-B759-76D4DC96ABD5}"/>
              </a:ext>
            </a:extLst>
          </p:cNvPr>
          <p:cNvSpPr txBox="1"/>
          <p:nvPr/>
        </p:nvSpPr>
        <p:spPr>
          <a:xfrm>
            <a:off x="1111193" y="2755999"/>
            <a:ext cx="4210107" cy="3919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latin typeface="+mn-ea"/>
              </a:rPr>
              <a:t>나의 타이머 앱 업로드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3DB876-C1A0-44D8-85D9-6B55B3796537}"/>
              </a:ext>
            </a:extLst>
          </p:cNvPr>
          <p:cNvSpPr txBox="1"/>
          <p:nvPr/>
        </p:nvSpPr>
        <p:spPr>
          <a:xfrm>
            <a:off x="1111193" y="3735430"/>
            <a:ext cx="4210107" cy="3919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latin typeface="+mn-ea"/>
              </a:rPr>
              <a:t>달력 체크리스트 기능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385D0C-498B-4E4C-838B-74B245E188C8}"/>
              </a:ext>
            </a:extLst>
          </p:cNvPr>
          <p:cNvSpPr txBox="1"/>
          <p:nvPr/>
        </p:nvSpPr>
        <p:spPr>
          <a:xfrm>
            <a:off x="1135255" y="4714861"/>
            <a:ext cx="4210107" cy="3919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latin typeface="+mn-ea"/>
              </a:rPr>
              <a:t>다른 웹페이지들의 개발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08E9C3-561A-4E3C-A2B5-890538A7EDFC}"/>
              </a:ext>
            </a:extLst>
          </p:cNvPr>
          <p:cNvSpPr/>
          <p:nvPr/>
        </p:nvSpPr>
        <p:spPr>
          <a:xfrm>
            <a:off x="-12357" y="1532689"/>
            <a:ext cx="968401" cy="879727"/>
          </a:xfrm>
          <a:prstGeom prst="rect">
            <a:avLst/>
          </a:prstGeom>
          <a:solidFill>
            <a:srgbClr val="FE7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311B955-E646-4E3A-B808-E87ED8C50868}"/>
              </a:ext>
            </a:extLst>
          </p:cNvPr>
          <p:cNvSpPr/>
          <p:nvPr/>
        </p:nvSpPr>
        <p:spPr>
          <a:xfrm>
            <a:off x="-37070" y="1532689"/>
            <a:ext cx="968401" cy="879727"/>
          </a:xfrm>
          <a:prstGeom prst="rect">
            <a:avLst/>
          </a:prstGeom>
          <a:solidFill>
            <a:srgbClr val="FE7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EF6B71-8232-4B1E-9CCC-703CD9157284}"/>
              </a:ext>
            </a:extLst>
          </p:cNvPr>
          <p:cNvSpPr txBox="1"/>
          <p:nvPr/>
        </p:nvSpPr>
        <p:spPr>
          <a:xfrm>
            <a:off x="232510" y="1618608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1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69C52A-50D0-43D9-910B-6E7922E546B1}"/>
              </a:ext>
            </a:extLst>
          </p:cNvPr>
          <p:cNvSpPr txBox="1"/>
          <p:nvPr/>
        </p:nvSpPr>
        <p:spPr>
          <a:xfrm>
            <a:off x="212130" y="2598040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2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DA7F4B-69F7-4FF8-8D6C-B3460919DE49}"/>
              </a:ext>
            </a:extLst>
          </p:cNvPr>
          <p:cNvSpPr txBox="1"/>
          <p:nvPr/>
        </p:nvSpPr>
        <p:spPr>
          <a:xfrm>
            <a:off x="249200" y="3577470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3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E0A211-1E8A-4297-BFC5-FB97DF626A9E}"/>
              </a:ext>
            </a:extLst>
          </p:cNvPr>
          <p:cNvSpPr txBox="1"/>
          <p:nvPr/>
        </p:nvSpPr>
        <p:spPr>
          <a:xfrm>
            <a:off x="249200" y="4556902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4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8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F766E11-249F-4F6A-9ED0-00569B9A62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CCCFE3D-6FBC-4D6B-AF7D-3F441052F0C8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gradFill>
            <a:gsLst>
              <a:gs pos="3261">
                <a:schemeClr val="accent5">
                  <a:alpha val="90000"/>
                </a:schemeClr>
              </a:gs>
              <a:gs pos="35000">
                <a:schemeClr val="accent1">
                  <a:alpha val="60000"/>
                </a:schemeClr>
              </a:gs>
              <a:gs pos="82000">
                <a:schemeClr val="accent4">
                  <a:alpha val="60000"/>
                </a:schemeClr>
              </a:gs>
              <a:gs pos="100000">
                <a:schemeClr val="accent3">
                  <a:alpha val="9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601CA47-0F26-4971-8C69-5C329E9D9AE7}"/>
              </a:ext>
            </a:extLst>
          </p:cNvPr>
          <p:cNvCxnSpPr>
            <a:cxnSpLocks/>
          </p:cNvCxnSpPr>
          <p:nvPr/>
        </p:nvCxnSpPr>
        <p:spPr>
          <a:xfrm>
            <a:off x="256674" y="240633"/>
            <a:ext cx="1193532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45B7796-6EEB-4942-A076-44F1C6540FE4}"/>
              </a:ext>
            </a:extLst>
          </p:cNvPr>
          <p:cNvSpPr txBox="1"/>
          <p:nvPr/>
        </p:nvSpPr>
        <p:spPr>
          <a:xfrm>
            <a:off x="4706838" y="2671063"/>
            <a:ext cx="27783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spc="-300" dirty="0">
                <a:solidFill>
                  <a:schemeClr val="bg1"/>
                </a:solidFill>
              </a:rPr>
              <a:t>Q &amp; A</a:t>
            </a:r>
            <a:endParaRPr lang="ko-KR" altLang="en-US" sz="8000" b="1" spc="-300" dirty="0">
              <a:solidFill>
                <a:schemeClr val="bg1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E63AF2A-5943-431A-A343-6DE7CBF0D903}"/>
              </a:ext>
            </a:extLst>
          </p:cNvPr>
          <p:cNvCxnSpPr>
            <a:cxnSpLocks/>
          </p:cNvCxnSpPr>
          <p:nvPr/>
        </p:nvCxnSpPr>
        <p:spPr>
          <a:xfrm>
            <a:off x="2991368" y="2454442"/>
            <a:ext cx="92290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825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261">
              <a:schemeClr val="accent5"/>
            </a:gs>
            <a:gs pos="35000">
              <a:schemeClr val="accent1"/>
            </a:gs>
            <a:gs pos="82000">
              <a:schemeClr val="accent4"/>
            </a:gs>
            <a:gs pos="100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C0689F-BD54-48A9-8044-F206192544D0}"/>
              </a:ext>
            </a:extLst>
          </p:cNvPr>
          <p:cNvSpPr txBox="1"/>
          <p:nvPr/>
        </p:nvSpPr>
        <p:spPr>
          <a:xfrm>
            <a:off x="3454400" y="3044279"/>
            <a:ext cx="528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spc="-300" dirty="0">
                <a:solidFill>
                  <a:schemeClr val="bg1"/>
                </a:solidFill>
                <a:latin typeface="+mn-ea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500077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676B9B-EBAF-44F6-9C49-3597BE36EA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7F8206-64B0-4D5B-8DA9-B151F46B91D9}"/>
              </a:ext>
            </a:extLst>
          </p:cNvPr>
          <p:cNvSpPr/>
          <p:nvPr/>
        </p:nvSpPr>
        <p:spPr>
          <a:xfrm>
            <a:off x="11223599" y="224589"/>
            <a:ext cx="968401" cy="879727"/>
          </a:xfrm>
          <a:prstGeom prst="rect">
            <a:avLst/>
          </a:prstGeom>
          <a:solidFill>
            <a:srgbClr val="FE7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FEF4D3-969F-4662-8233-B6E800ADD235}"/>
              </a:ext>
            </a:extLst>
          </p:cNvPr>
          <p:cNvSpPr/>
          <p:nvPr/>
        </p:nvSpPr>
        <p:spPr>
          <a:xfrm>
            <a:off x="11223599" y="1204020"/>
            <a:ext cx="968401" cy="879727"/>
          </a:xfrm>
          <a:prstGeom prst="rect">
            <a:avLst/>
          </a:prstGeom>
          <a:solidFill>
            <a:srgbClr val="F2A5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0518E2-6EE2-492E-A148-B3561B6C7284}"/>
              </a:ext>
            </a:extLst>
          </p:cNvPr>
          <p:cNvSpPr/>
          <p:nvPr/>
        </p:nvSpPr>
        <p:spPr>
          <a:xfrm>
            <a:off x="11223599" y="2183451"/>
            <a:ext cx="968401" cy="879727"/>
          </a:xfrm>
          <a:prstGeom prst="rect">
            <a:avLst/>
          </a:prstGeom>
          <a:solidFill>
            <a:srgbClr val="F25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2CC9F5-E209-41F7-9FF8-2D5E276BE7AF}"/>
              </a:ext>
            </a:extLst>
          </p:cNvPr>
          <p:cNvSpPr/>
          <p:nvPr/>
        </p:nvSpPr>
        <p:spPr>
          <a:xfrm>
            <a:off x="11223599" y="3162883"/>
            <a:ext cx="968401" cy="879727"/>
          </a:xfrm>
          <a:prstGeom prst="rect">
            <a:avLst/>
          </a:prstGeom>
          <a:solidFill>
            <a:srgbClr val="C03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A7AEA6-2DC8-4C5A-8B9B-0242A88A2F88}"/>
              </a:ext>
            </a:extLst>
          </p:cNvPr>
          <p:cNvSpPr txBox="1"/>
          <p:nvPr/>
        </p:nvSpPr>
        <p:spPr>
          <a:xfrm>
            <a:off x="6464968" y="341286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발표순서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7CD04F3-494C-4BF7-8A1E-F81550FA20FF}"/>
              </a:ext>
            </a:extLst>
          </p:cNvPr>
          <p:cNvGrpSpPr/>
          <p:nvPr/>
        </p:nvGrpSpPr>
        <p:grpSpPr>
          <a:xfrm>
            <a:off x="6545179" y="1582328"/>
            <a:ext cx="3304673" cy="523220"/>
            <a:chOff x="6545179" y="1582328"/>
            <a:chExt cx="3304673" cy="52322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4C2B26-FBC8-4230-A32F-5E5A26FCEDFD}"/>
                </a:ext>
              </a:extLst>
            </p:cNvPr>
            <p:cNvSpPr txBox="1"/>
            <p:nvPr/>
          </p:nvSpPr>
          <p:spPr>
            <a:xfrm>
              <a:off x="6545179" y="1643883"/>
              <a:ext cx="3305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1</a:t>
              </a:r>
              <a:endParaRPr lang="ko-KR" altLang="en-US" sz="20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2A13C6-11A6-416E-BB88-D601DDD759E4}"/>
                </a:ext>
              </a:extLst>
            </p:cNvPr>
            <p:cNvSpPr txBox="1"/>
            <p:nvPr/>
          </p:nvSpPr>
          <p:spPr>
            <a:xfrm flipH="1">
              <a:off x="7186861" y="1582328"/>
              <a:ext cx="26629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Flask </a:t>
              </a:r>
              <a:r>
                <a:rPr lang="ko-KR" altLang="en-US" sz="28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웹 개발 동기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09847A6-A328-4B26-884D-3CBAA5BE8FC0}"/>
              </a:ext>
            </a:extLst>
          </p:cNvPr>
          <p:cNvGrpSpPr/>
          <p:nvPr/>
        </p:nvGrpSpPr>
        <p:grpSpPr>
          <a:xfrm>
            <a:off x="6545179" y="2700259"/>
            <a:ext cx="4003077" cy="523220"/>
            <a:chOff x="6545179" y="1582328"/>
            <a:chExt cx="4003077" cy="5232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F5E84A-3EAA-4EB3-8AB1-8F6B9BC7E3F4}"/>
                </a:ext>
              </a:extLst>
            </p:cNvPr>
            <p:cNvSpPr txBox="1"/>
            <p:nvPr/>
          </p:nvSpPr>
          <p:spPr>
            <a:xfrm>
              <a:off x="6545179" y="1643883"/>
              <a:ext cx="3305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2</a:t>
              </a:r>
              <a:endParaRPr lang="ko-KR" altLang="en-US" sz="2000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6E49531-6BAE-4D02-9A59-E822FB509F82}"/>
                </a:ext>
              </a:extLst>
            </p:cNvPr>
            <p:cNvSpPr txBox="1"/>
            <p:nvPr/>
          </p:nvSpPr>
          <p:spPr>
            <a:xfrm flipH="1">
              <a:off x="7186860" y="1582328"/>
              <a:ext cx="33613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개발도구 </a:t>
              </a:r>
              <a:r>
                <a:rPr lang="ko-KR" altLang="en-US" sz="2800" spc="-3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및 </a:t>
              </a:r>
              <a:r>
                <a:rPr lang="en-US" altLang="ko-KR" sz="28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Flask </a:t>
              </a:r>
              <a:r>
                <a:rPr lang="ko-KR" altLang="en-US" sz="28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소개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DF4AA6E-E611-45C3-88D3-977A19E30758}"/>
              </a:ext>
            </a:extLst>
          </p:cNvPr>
          <p:cNvGrpSpPr/>
          <p:nvPr/>
        </p:nvGrpSpPr>
        <p:grpSpPr>
          <a:xfrm>
            <a:off x="6545179" y="3879745"/>
            <a:ext cx="3304673" cy="523220"/>
            <a:chOff x="6545179" y="1582328"/>
            <a:chExt cx="3304673" cy="52322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058A307-9C82-40FE-AC9A-DB76BFE8071C}"/>
                </a:ext>
              </a:extLst>
            </p:cNvPr>
            <p:cNvSpPr txBox="1"/>
            <p:nvPr/>
          </p:nvSpPr>
          <p:spPr>
            <a:xfrm>
              <a:off x="6545179" y="1643883"/>
              <a:ext cx="3305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3</a:t>
              </a:r>
              <a:endParaRPr lang="ko-KR" altLang="en-US" sz="2000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AE56B7-8430-4E27-88A3-A7671A473623}"/>
                </a:ext>
              </a:extLst>
            </p:cNvPr>
            <p:cNvSpPr txBox="1"/>
            <p:nvPr/>
          </p:nvSpPr>
          <p:spPr>
            <a:xfrm flipH="1">
              <a:off x="7186861" y="1582328"/>
              <a:ext cx="26629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추가된 기능 소개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7B94A38-6DFC-4E5C-A29D-55F38CC82342}"/>
              </a:ext>
            </a:extLst>
          </p:cNvPr>
          <p:cNvGrpSpPr/>
          <p:nvPr/>
        </p:nvGrpSpPr>
        <p:grpSpPr>
          <a:xfrm>
            <a:off x="6545179" y="5120786"/>
            <a:ext cx="3304673" cy="523220"/>
            <a:chOff x="6545179" y="1582328"/>
            <a:chExt cx="3304673" cy="52322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461CD79-D663-442B-9D1E-6A97AF9721DB}"/>
                </a:ext>
              </a:extLst>
            </p:cNvPr>
            <p:cNvSpPr txBox="1"/>
            <p:nvPr/>
          </p:nvSpPr>
          <p:spPr>
            <a:xfrm>
              <a:off x="6545179" y="1643883"/>
              <a:ext cx="3305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4</a:t>
              </a:r>
              <a:endParaRPr lang="ko-KR" altLang="en-US" sz="2000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FE397E3-0F74-4989-B466-D288353E95F4}"/>
                </a:ext>
              </a:extLst>
            </p:cNvPr>
            <p:cNvSpPr txBox="1"/>
            <p:nvPr/>
          </p:nvSpPr>
          <p:spPr>
            <a:xfrm flipH="1">
              <a:off x="7186861" y="1582328"/>
              <a:ext cx="26629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차후 개발 방향</a:t>
              </a:r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9EB59D4-8151-4A13-9BC1-09E343A19990}"/>
              </a:ext>
            </a:extLst>
          </p:cNvPr>
          <p:cNvCxnSpPr>
            <a:cxnSpLocks/>
          </p:cNvCxnSpPr>
          <p:nvPr/>
        </p:nvCxnSpPr>
        <p:spPr>
          <a:xfrm>
            <a:off x="184668" y="2454442"/>
            <a:ext cx="92290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299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AAFC885-BB50-44D0-B09C-5EB3CE47A2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7DA6E5-723C-4B1F-8C46-089820BFBB59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gradFill>
            <a:gsLst>
              <a:gs pos="3261">
                <a:schemeClr val="accent5">
                  <a:alpha val="90000"/>
                </a:schemeClr>
              </a:gs>
              <a:gs pos="35000">
                <a:schemeClr val="accent1">
                  <a:alpha val="60000"/>
                </a:schemeClr>
              </a:gs>
              <a:gs pos="82000">
                <a:schemeClr val="accent4">
                  <a:alpha val="60000"/>
                </a:schemeClr>
              </a:gs>
              <a:gs pos="100000">
                <a:schemeClr val="accent3">
                  <a:alpha val="9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A6330-587E-41B1-A594-C15632256760}"/>
              </a:ext>
            </a:extLst>
          </p:cNvPr>
          <p:cNvSpPr txBox="1"/>
          <p:nvPr/>
        </p:nvSpPr>
        <p:spPr>
          <a:xfrm>
            <a:off x="1436605" y="1694107"/>
            <a:ext cx="1082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Part 1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AD412F-9203-47DE-AA7A-8C9FC29EDE6D}"/>
              </a:ext>
            </a:extLst>
          </p:cNvPr>
          <p:cNvSpPr txBox="1"/>
          <p:nvPr/>
        </p:nvSpPr>
        <p:spPr>
          <a:xfrm>
            <a:off x="1436605" y="2155772"/>
            <a:ext cx="40671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bg1"/>
                </a:solidFill>
                <a:latin typeface="+mn-ea"/>
              </a:rPr>
              <a:t>Flask </a:t>
            </a:r>
            <a:r>
              <a:rPr lang="ko-KR" altLang="en-US" sz="4000" spc="-300" dirty="0">
                <a:solidFill>
                  <a:schemeClr val="bg1"/>
                </a:solidFill>
                <a:latin typeface="+mn-ea"/>
              </a:rPr>
              <a:t>웹 개발 동기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21E9C90-2195-49B9-BF42-29AE2F913C86}"/>
              </a:ext>
            </a:extLst>
          </p:cNvPr>
          <p:cNvCxnSpPr>
            <a:cxnSpLocks/>
          </p:cNvCxnSpPr>
          <p:nvPr/>
        </p:nvCxnSpPr>
        <p:spPr>
          <a:xfrm>
            <a:off x="513699" y="1540042"/>
            <a:ext cx="92290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5996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3498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Flask </a:t>
            </a:r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웹 개발 동기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782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1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1D4753-AA2C-4F6D-A31F-7B5747BADBBB}"/>
              </a:ext>
            </a:extLst>
          </p:cNvPr>
          <p:cNvSpPr txBox="1"/>
          <p:nvPr/>
        </p:nvSpPr>
        <p:spPr>
          <a:xfrm>
            <a:off x="805841" y="721136"/>
            <a:ext cx="390869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Node.js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기반의 웹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Full-Stack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개발자 양성 프로그램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593D22F-0B7E-4CDC-BD01-66C3F7DD1D75}"/>
              </a:ext>
            </a:extLst>
          </p:cNvPr>
          <p:cNvSpPr/>
          <p:nvPr/>
        </p:nvSpPr>
        <p:spPr>
          <a:xfrm>
            <a:off x="635991" y="1732731"/>
            <a:ext cx="3525520" cy="2294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BBFB65-506D-4ABB-8767-36A8D787A498}"/>
              </a:ext>
            </a:extLst>
          </p:cNvPr>
          <p:cNvSpPr txBox="1"/>
          <p:nvPr/>
        </p:nvSpPr>
        <p:spPr>
          <a:xfrm>
            <a:off x="1683651" y="4273064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앱 제작 동기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AD812DE-F5EC-4BA9-A82B-BFF34550F43E}"/>
              </a:ext>
            </a:extLst>
          </p:cNvPr>
          <p:cNvSpPr/>
          <p:nvPr/>
        </p:nvSpPr>
        <p:spPr>
          <a:xfrm>
            <a:off x="4313911" y="1732731"/>
            <a:ext cx="3525520" cy="22942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0C805F-ACB9-4508-AA53-BE3091CE30A8}"/>
              </a:ext>
            </a:extLst>
          </p:cNvPr>
          <p:cNvSpPr txBox="1"/>
          <p:nvPr/>
        </p:nvSpPr>
        <p:spPr>
          <a:xfrm>
            <a:off x="8827898" y="4273262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새로운 기능 구현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AB80A8F-93CF-4742-AFEF-ED3A941311CF}"/>
              </a:ext>
            </a:extLst>
          </p:cNvPr>
          <p:cNvSpPr/>
          <p:nvPr/>
        </p:nvSpPr>
        <p:spPr>
          <a:xfrm>
            <a:off x="7991831" y="1732731"/>
            <a:ext cx="3525520" cy="22942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FFB723-D9D4-4AFD-9F0D-9F2F9018A778}"/>
              </a:ext>
            </a:extLst>
          </p:cNvPr>
          <p:cNvSpPr txBox="1"/>
          <p:nvPr/>
        </p:nvSpPr>
        <p:spPr>
          <a:xfrm>
            <a:off x="5380897" y="4270991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웹 제작 동기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5E3172F-51A7-4B09-835C-56DE04FDC8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5"/>
          <a:stretch/>
        </p:blipFill>
        <p:spPr>
          <a:xfrm>
            <a:off x="1079653" y="1732729"/>
            <a:ext cx="2571636" cy="22942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59D2FF-1568-68A0-7780-128CCDE00D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2"/>
          <a:stretch/>
        </p:blipFill>
        <p:spPr>
          <a:xfrm>
            <a:off x="4810177" y="1732727"/>
            <a:ext cx="2571636" cy="229421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5E95A22-D28A-FB55-C66A-6FDA5F354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097" y="1723570"/>
            <a:ext cx="2571636" cy="231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644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3498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Flask </a:t>
            </a:r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웹 개발 동기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782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1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1D4753-AA2C-4F6D-A31F-7B5747BADBBB}"/>
              </a:ext>
            </a:extLst>
          </p:cNvPr>
          <p:cNvSpPr txBox="1"/>
          <p:nvPr/>
        </p:nvSpPr>
        <p:spPr>
          <a:xfrm>
            <a:off x="805841" y="721136"/>
            <a:ext cx="390869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Node.js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기반의 웹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Full-Stack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개발자 양성 프로그램</a:t>
            </a: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BABF58ED-81B8-44A3-A5F6-95E473D888D4}"/>
              </a:ext>
            </a:extLst>
          </p:cNvPr>
          <p:cNvSpPr/>
          <p:nvPr/>
        </p:nvSpPr>
        <p:spPr>
          <a:xfrm>
            <a:off x="605155" y="1744442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7" name="직선 연결선 236">
            <a:extLst>
              <a:ext uri="{FF2B5EF4-FFF2-40B4-BE49-F238E27FC236}">
                <a16:creationId xmlns:a16="http://schemas.microsoft.com/office/drawing/2014/main" id="{2390EB6C-C9AA-4074-9E34-2BE0C38F023F}"/>
              </a:ext>
            </a:extLst>
          </p:cNvPr>
          <p:cNvCxnSpPr/>
          <p:nvPr/>
        </p:nvCxnSpPr>
        <p:spPr>
          <a:xfrm>
            <a:off x="605155" y="1753673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Box 237">
            <a:extLst>
              <a:ext uri="{FF2B5EF4-FFF2-40B4-BE49-F238E27FC236}">
                <a16:creationId xmlns:a16="http://schemas.microsoft.com/office/drawing/2014/main" id="{16BBD353-17B2-4654-B5F8-1640B82691F2}"/>
              </a:ext>
            </a:extLst>
          </p:cNvPr>
          <p:cNvSpPr txBox="1"/>
          <p:nvPr/>
        </p:nvSpPr>
        <p:spPr>
          <a:xfrm>
            <a:off x="709930" y="1828292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71925139-304A-4B86-886B-3B18ACFB4388}"/>
              </a:ext>
            </a:extLst>
          </p:cNvPr>
          <p:cNvSpPr txBox="1"/>
          <p:nvPr/>
        </p:nvSpPr>
        <p:spPr>
          <a:xfrm>
            <a:off x="1177715" y="1931251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데이터 분석</a:t>
            </a: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1C90D05E-4342-485B-BE3F-DDF922481502}"/>
              </a:ext>
            </a:extLst>
          </p:cNvPr>
          <p:cNvSpPr/>
          <p:nvPr/>
        </p:nvSpPr>
        <p:spPr>
          <a:xfrm>
            <a:off x="4472305" y="1755917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1" name="직선 연결선 240">
            <a:extLst>
              <a:ext uri="{FF2B5EF4-FFF2-40B4-BE49-F238E27FC236}">
                <a16:creationId xmlns:a16="http://schemas.microsoft.com/office/drawing/2014/main" id="{684110C5-C200-4BBD-89F7-5E103B6913BE}"/>
              </a:ext>
            </a:extLst>
          </p:cNvPr>
          <p:cNvCxnSpPr/>
          <p:nvPr/>
        </p:nvCxnSpPr>
        <p:spPr>
          <a:xfrm>
            <a:off x="4472305" y="1765148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TextBox 241">
            <a:extLst>
              <a:ext uri="{FF2B5EF4-FFF2-40B4-BE49-F238E27FC236}">
                <a16:creationId xmlns:a16="http://schemas.microsoft.com/office/drawing/2014/main" id="{CA9CD150-7F54-4EEA-AAE3-700D727141B0}"/>
              </a:ext>
            </a:extLst>
          </p:cNvPr>
          <p:cNvSpPr txBox="1"/>
          <p:nvPr/>
        </p:nvSpPr>
        <p:spPr>
          <a:xfrm>
            <a:off x="4577080" y="1839767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3E4C789-C541-407D-A86D-D4C68AC3D3B6}"/>
              </a:ext>
            </a:extLst>
          </p:cNvPr>
          <p:cNvSpPr txBox="1"/>
          <p:nvPr/>
        </p:nvSpPr>
        <p:spPr>
          <a:xfrm>
            <a:off x="5016624" y="1942883"/>
            <a:ext cx="2425664" cy="3919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latin typeface="+mn-ea"/>
              </a:rPr>
              <a:t>다른 웹페이지들의 개발</a:t>
            </a:r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1E36884C-1434-4798-B7C2-41954692071D}"/>
              </a:ext>
            </a:extLst>
          </p:cNvPr>
          <p:cNvSpPr/>
          <p:nvPr/>
        </p:nvSpPr>
        <p:spPr>
          <a:xfrm>
            <a:off x="8339455" y="1767392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5" name="직선 연결선 244">
            <a:extLst>
              <a:ext uri="{FF2B5EF4-FFF2-40B4-BE49-F238E27FC236}">
                <a16:creationId xmlns:a16="http://schemas.microsoft.com/office/drawing/2014/main" id="{E7740727-FDB7-41D0-9AB8-50DB81D7DFC8}"/>
              </a:ext>
            </a:extLst>
          </p:cNvPr>
          <p:cNvCxnSpPr/>
          <p:nvPr/>
        </p:nvCxnSpPr>
        <p:spPr>
          <a:xfrm>
            <a:off x="8339455" y="1776623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A8BC51F6-5324-42EC-ADD1-B923DC4B698A}"/>
              </a:ext>
            </a:extLst>
          </p:cNvPr>
          <p:cNvSpPr txBox="1"/>
          <p:nvPr/>
        </p:nvSpPr>
        <p:spPr>
          <a:xfrm>
            <a:off x="8444230" y="1851242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3372CA79-F633-4DF9-8530-0D0A573553F8}"/>
              </a:ext>
            </a:extLst>
          </p:cNvPr>
          <p:cNvSpPr txBox="1"/>
          <p:nvPr/>
        </p:nvSpPr>
        <p:spPr>
          <a:xfrm>
            <a:off x="8912015" y="1954201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로그인 기능 구현</a:t>
            </a:r>
          </a:p>
        </p:txBody>
      </p:sp>
      <p:cxnSp>
        <p:nvCxnSpPr>
          <p:cNvPr id="248" name="직선 연결선 247">
            <a:extLst>
              <a:ext uri="{FF2B5EF4-FFF2-40B4-BE49-F238E27FC236}">
                <a16:creationId xmlns:a16="http://schemas.microsoft.com/office/drawing/2014/main" id="{66359455-5F07-429D-AB7C-EB6664F44D16}"/>
              </a:ext>
            </a:extLst>
          </p:cNvPr>
          <p:cNvCxnSpPr/>
          <p:nvPr/>
        </p:nvCxnSpPr>
        <p:spPr>
          <a:xfrm>
            <a:off x="605155" y="5912718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48">
            <a:extLst>
              <a:ext uri="{FF2B5EF4-FFF2-40B4-BE49-F238E27FC236}">
                <a16:creationId xmlns:a16="http://schemas.microsoft.com/office/drawing/2014/main" id="{323B55B1-AAA5-449B-AF51-58B0837F2DF4}"/>
              </a:ext>
            </a:extLst>
          </p:cNvPr>
          <p:cNvCxnSpPr/>
          <p:nvPr/>
        </p:nvCxnSpPr>
        <p:spPr>
          <a:xfrm>
            <a:off x="4472305" y="5920105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>
            <a:extLst>
              <a:ext uri="{FF2B5EF4-FFF2-40B4-BE49-F238E27FC236}">
                <a16:creationId xmlns:a16="http://schemas.microsoft.com/office/drawing/2014/main" id="{28325F8C-97ED-4EE0-94E2-812EC992FEC9}"/>
              </a:ext>
            </a:extLst>
          </p:cNvPr>
          <p:cNvCxnSpPr/>
          <p:nvPr/>
        </p:nvCxnSpPr>
        <p:spPr>
          <a:xfrm>
            <a:off x="8339455" y="5927492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빅데이터 일러스트에 대한 이미지 검색결과">
            <a:extLst>
              <a:ext uri="{FF2B5EF4-FFF2-40B4-BE49-F238E27FC236}">
                <a16:creationId xmlns:a16="http://schemas.microsoft.com/office/drawing/2014/main" id="{6696A761-C980-1584-A68F-10769EBD9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55" y="2590644"/>
            <a:ext cx="3180222" cy="318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4DD3C8-8102-06D5-D67F-A32F1C55D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754" y="2510635"/>
            <a:ext cx="3240000" cy="3416855"/>
          </a:xfrm>
          <a:prstGeom prst="rect">
            <a:avLst/>
          </a:prstGeom>
        </p:spPr>
      </p:pic>
      <p:pic>
        <p:nvPicPr>
          <p:cNvPr id="1028" name="Picture 4" descr="로그인 일러스트에 대한 이미지 검색결과">
            <a:extLst>
              <a:ext uri="{FF2B5EF4-FFF2-40B4-BE49-F238E27FC236}">
                <a16:creationId xmlns:a16="http://schemas.microsoft.com/office/drawing/2014/main" id="{09D74AD0-C566-42F2-BAD0-F5A3674D9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454" y="2487391"/>
            <a:ext cx="3084283" cy="338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369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0EFEEF0-F763-4EF5-8DA3-2D882E32D6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3D5B54C-FBDB-451D-B89E-F37545265A36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3261">
                <a:schemeClr val="accent5">
                  <a:alpha val="90000"/>
                </a:schemeClr>
              </a:gs>
              <a:gs pos="35000">
                <a:schemeClr val="accent1">
                  <a:alpha val="60000"/>
                </a:schemeClr>
              </a:gs>
              <a:gs pos="82000">
                <a:schemeClr val="accent4">
                  <a:alpha val="60000"/>
                </a:schemeClr>
              </a:gs>
              <a:gs pos="100000">
                <a:schemeClr val="accent3">
                  <a:alpha val="9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74DCEB-F6DA-4D06-9115-B7175C375EEE}"/>
              </a:ext>
            </a:extLst>
          </p:cNvPr>
          <p:cNvSpPr txBox="1"/>
          <p:nvPr/>
        </p:nvSpPr>
        <p:spPr>
          <a:xfrm>
            <a:off x="1436605" y="1694107"/>
            <a:ext cx="1082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Part 2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11C55F-8971-4BE9-896E-37757EE04580}"/>
              </a:ext>
            </a:extLst>
          </p:cNvPr>
          <p:cNvSpPr txBox="1"/>
          <p:nvPr/>
        </p:nvSpPr>
        <p:spPr>
          <a:xfrm>
            <a:off x="1436605" y="2155772"/>
            <a:ext cx="5016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+mn-ea"/>
              </a:rPr>
              <a:t>개발 도구 및 </a:t>
            </a:r>
            <a:r>
              <a:rPr lang="en-US" altLang="ko-KR" sz="4000" spc="-300" dirty="0">
                <a:solidFill>
                  <a:schemeClr val="bg1"/>
                </a:solidFill>
                <a:latin typeface="+mn-ea"/>
              </a:rPr>
              <a:t>Flask</a:t>
            </a:r>
            <a:r>
              <a:rPr lang="ko-KR" altLang="en-US" sz="4000" spc="-300" dirty="0">
                <a:solidFill>
                  <a:schemeClr val="bg1"/>
                </a:solidFill>
                <a:latin typeface="+mn-ea"/>
              </a:rPr>
              <a:t>소개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D3AD122-08A0-4A0F-8A64-991BB4329CEC}"/>
              </a:ext>
            </a:extLst>
          </p:cNvPr>
          <p:cNvCxnSpPr>
            <a:cxnSpLocks/>
          </p:cNvCxnSpPr>
          <p:nvPr/>
        </p:nvCxnSpPr>
        <p:spPr>
          <a:xfrm>
            <a:off x="513699" y="1540042"/>
            <a:ext cx="92290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392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4591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개발 도구 및 </a:t>
            </a:r>
            <a:r>
              <a:rPr lang="en-US" altLang="ko-KR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Flask </a:t>
            </a:r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782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2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1D4753-AA2C-4F6D-A31F-7B5747BADBBB}"/>
              </a:ext>
            </a:extLst>
          </p:cNvPr>
          <p:cNvSpPr txBox="1"/>
          <p:nvPr/>
        </p:nvSpPr>
        <p:spPr>
          <a:xfrm>
            <a:off x="805841" y="721136"/>
            <a:ext cx="390869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Node.js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기반의 웹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Full-Stack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개발자 양성 프로그램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6FA886-7E09-4DC3-8F71-74BD1E3E251F}"/>
              </a:ext>
            </a:extLst>
          </p:cNvPr>
          <p:cNvSpPr txBox="1"/>
          <p:nvPr/>
        </p:nvSpPr>
        <p:spPr>
          <a:xfrm>
            <a:off x="457339" y="1493737"/>
            <a:ext cx="298453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tx2"/>
                </a:solidFill>
                <a:latin typeface="+mn-ea"/>
              </a:rPr>
              <a:t>1. </a:t>
            </a:r>
            <a:r>
              <a:rPr lang="en-US" altLang="ko-KR" sz="2400" spc="-150" dirty="0" err="1">
                <a:solidFill>
                  <a:schemeClr val="tx2"/>
                </a:solidFill>
                <a:latin typeface="+mn-ea"/>
              </a:rPr>
              <a:t>goormide</a:t>
            </a:r>
            <a:r>
              <a:rPr lang="en-US" altLang="ko-KR" sz="2400" spc="-150" dirty="0">
                <a:solidFill>
                  <a:schemeClr val="tx2"/>
                </a:solidFill>
                <a:latin typeface="+mn-ea"/>
              </a:rPr>
              <a:t>(</a:t>
            </a:r>
            <a:r>
              <a:rPr lang="ko-KR" altLang="en-US" sz="2400" spc="-150" dirty="0">
                <a:solidFill>
                  <a:schemeClr val="tx2"/>
                </a:solidFill>
                <a:latin typeface="+mn-ea"/>
              </a:rPr>
              <a:t>개발환경</a:t>
            </a:r>
            <a:r>
              <a:rPr lang="en-US" altLang="ko-KR" sz="2400" spc="-150" dirty="0">
                <a:solidFill>
                  <a:schemeClr val="tx2"/>
                </a:solidFill>
                <a:latin typeface="+mn-ea"/>
              </a:rPr>
              <a:t>)</a:t>
            </a:r>
            <a:endParaRPr lang="ko-KR" altLang="en-US" sz="2400" spc="-150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FDF3D2-8FB0-30EA-ABF2-9B6761146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01" y="2332316"/>
            <a:ext cx="5096632" cy="38484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183FF7E-5042-2EE7-EFF0-ED66D3528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769" y="2332320"/>
            <a:ext cx="5273456" cy="384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402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4591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개발 도구 및 </a:t>
            </a:r>
            <a:r>
              <a:rPr lang="en-US" altLang="ko-KR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Flask </a:t>
            </a:r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782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2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1D4753-AA2C-4F6D-A31F-7B5747BADBBB}"/>
              </a:ext>
            </a:extLst>
          </p:cNvPr>
          <p:cNvSpPr txBox="1"/>
          <p:nvPr/>
        </p:nvSpPr>
        <p:spPr>
          <a:xfrm>
            <a:off x="805841" y="721136"/>
            <a:ext cx="390869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Node.js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기반의 웹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Full-Stack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개발자 양성 프로그램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6FA886-7E09-4DC3-8F71-74BD1E3E251F}"/>
              </a:ext>
            </a:extLst>
          </p:cNvPr>
          <p:cNvSpPr txBox="1"/>
          <p:nvPr/>
        </p:nvSpPr>
        <p:spPr>
          <a:xfrm>
            <a:off x="376900" y="1493737"/>
            <a:ext cx="314541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tx2"/>
                </a:solidFill>
                <a:latin typeface="+mn-ea"/>
              </a:rPr>
              <a:t>2. notion(</a:t>
            </a:r>
            <a:r>
              <a:rPr lang="ko-KR" altLang="en-US" sz="2400" spc="-150" dirty="0">
                <a:solidFill>
                  <a:schemeClr val="tx2"/>
                </a:solidFill>
                <a:latin typeface="+mn-ea"/>
              </a:rPr>
              <a:t>애플리케이션</a:t>
            </a:r>
            <a:r>
              <a:rPr lang="en-US" altLang="ko-KR" sz="2400" spc="-150" dirty="0">
                <a:solidFill>
                  <a:schemeClr val="tx2"/>
                </a:solidFill>
                <a:latin typeface="+mn-ea"/>
              </a:rPr>
              <a:t>)</a:t>
            </a:r>
            <a:endParaRPr lang="ko-KR" altLang="en-US" sz="2400" spc="-150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3074" name="Picture 2" descr="무료] 노션(notion) 완벽 활용법 - 인프런 | 강의">
            <a:extLst>
              <a:ext uri="{FF2B5EF4-FFF2-40B4-BE49-F238E27FC236}">
                <a16:creationId xmlns:a16="http://schemas.microsoft.com/office/drawing/2014/main" id="{BF4F06E0-EEE4-234A-4C45-08CFBBFBC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04" y="2081081"/>
            <a:ext cx="10627216" cy="433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19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B43323C-9E5C-4064-99F3-C18D7AA07200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E3954C-ADCB-414B-97E5-49EDDB72FC40}"/>
              </a:ext>
            </a:extLst>
          </p:cNvPr>
          <p:cNvSpPr txBox="1"/>
          <p:nvPr/>
        </p:nvSpPr>
        <p:spPr>
          <a:xfrm>
            <a:off x="790601" y="144125"/>
            <a:ext cx="4591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개발 도구 및 </a:t>
            </a:r>
            <a:r>
              <a:rPr lang="en-US" altLang="ko-KR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Flask </a:t>
            </a:r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41AC10-F0E9-4A54-B2A6-1C90803180AA}"/>
              </a:ext>
            </a:extLst>
          </p:cNvPr>
          <p:cNvSpPr txBox="1"/>
          <p:nvPr/>
        </p:nvSpPr>
        <p:spPr>
          <a:xfrm>
            <a:off x="66174" y="140555"/>
            <a:ext cx="782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2 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0FEA9A-C873-4CA0-8316-EE7F3893B19C}"/>
              </a:ext>
            </a:extLst>
          </p:cNvPr>
          <p:cNvSpPr/>
          <p:nvPr/>
        </p:nvSpPr>
        <p:spPr>
          <a:xfrm>
            <a:off x="-1" y="2540"/>
            <a:ext cx="12191999" cy="72000"/>
          </a:xfrm>
          <a:prstGeom prst="rect">
            <a:avLst/>
          </a:prstGeom>
          <a:gradFill>
            <a:gsLst>
              <a:gs pos="3261">
                <a:schemeClr val="accent5"/>
              </a:gs>
              <a:gs pos="35000">
                <a:schemeClr val="accent1"/>
              </a:gs>
              <a:gs pos="82000">
                <a:schemeClr val="accent4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1D4753-AA2C-4F6D-A31F-7B5747BADBBB}"/>
              </a:ext>
            </a:extLst>
          </p:cNvPr>
          <p:cNvSpPr txBox="1"/>
          <p:nvPr/>
        </p:nvSpPr>
        <p:spPr>
          <a:xfrm>
            <a:off x="805841" y="721136"/>
            <a:ext cx="390869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Node.js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기반의 웹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Full-Stack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개발자 양성 프로그램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6FA886-7E09-4DC3-8F71-74BD1E3E251F}"/>
              </a:ext>
            </a:extLst>
          </p:cNvPr>
          <p:cNvSpPr txBox="1"/>
          <p:nvPr/>
        </p:nvSpPr>
        <p:spPr>
          <a:xfrm>
            <a:off x="457339" y="1506374"/>
            <a:ext cx="264848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tx2"/>
                </a:solidFill>
                <a:latin typeface="+mn-ea"/>
              </a:rPr>
              <a:t>3. Flask(</a:t>
            </a:r>
            <a:r>
              <a:rPr lang="ko-KR" altLang="en-US" sz="2400" spc="-150" dirty="0">
                <a:solidFill>
                  <a:schemeClr val="tx2"/>
                </a:solidFill>
                <a:latin typeface="+mn-ea"/>
              </a:rPr>
              <a:t>프레임워크</a:t>
            </a:r>
            <a:r>
              <a:rPr lang="en-US" altLang="ko-KR" sz="2400" spc="-150" dirty="0">
                <a:solidFill>
                  <a:schemeClr val="tx2"/>
                </a:solidFill>
                <a:latin typeface="+mn-ea"/>
              </a:rPr>
              <a:t>)</a:t>
            </a:r>
            <a:endParaRPr lang="ko-KR" altLang="en-US" sz="2400" spc="-150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2050" name="Picture 2" descr="플라스크 (웹 프레임워크) - 위키백과, 우리 모두의 백과사전">
            <a:extLst>
              <a:ext uri="{FF2B5EF4-FFF2-40B4-BE49-F238E27FC236}">
                <a16:creationId xmlns:a16="http://schemas.microsoft.com/office/drawing/2014/main" id="{BEF5923C-C193-0ABB-E91F-7F9AD21B2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04" y="2332315"/>
            <a:ext cx="10490056" cy="3804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0048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POP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7054"/>
      </a:accent1>
      <a:accent2>
        <a:srgbClr val="FEC434"/>
      </a:accent2>
      <a:accent3>
        <a:srgbClr val="DA87FF"/>
      </a:accent3>
      <a:accent4>
        <a:srgbClr val="FF9CD3"/>
      </a:accent4>
      <a:accent5>
        <a:srgbClr val="F25F7D"/>
      </a:accent5>
      <a:accent6>
        <a:srgbClr val="C03586"/>
      </a:accent6>
      <a:hlink>
        <a:srgbClr val="3F3F3F"/>
      </a:hlink>
      <a:folHlink>
        <a:srgbClr val="3F3F3F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</TotalTime>
  <Words>310</Words>
  <Application>Microsoft Office PowerPoint</Application>
  <PresentationFormat>와이드스크린</PresentationFormat>
  <Paragraphs>88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나눔스퀘어 Bold</vt:lpstr>
      <vt:lpstr>나눔스퀘어 Light</vt:lpstr>
      <vt:lpstr>Arial</vt:lpstr>
      <vt:lpstr>Arial Nova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 형균</cp:lastModifiedBy>
  <cp:revision>60</cp:revision>
  <dcterms:created xsi:type="dcterms:W3CDTF">2020-09-14T00:48:43Z</dcterms:created>
  <dcterms:modified xsi:type="dcterms:W3CDTF">2022-05-09T07:31:19Z</dcterms:modified>
</cp:coreProperties>
</file>